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314" r:id="rId5"/>
    <p:sldId id="315" r:id="rId6"/>
    <p:sldId id="316" r:id="rId7"/>
    <p:sldId id="320" r:id="rId8"/>
    <p:sldId id="321" r:id="rId9"/>
    <p:sldId id="326" r:id="rId10"/>
    <p:sldId id="328" r:id="rId11"/>
    <p:sldId id="325" r:id="rId12"/>
    <p:sldId id="322" r:id="rId13"/>
    <p:sldId id="330" r:id="rId14"/>
    <p:sldId id="317" r:id="rId15"/>
    <p:sldId id="318" r:id="rId16"/>
    <p:sldId id="329" r:id="rId17"/>
    <p:sldId id="323" r:id="rId18"/>
    <p:sldId id="327" r:id="rId19"/>
    <p:sldId id="324"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35EDC7-BD93-914B-8750-F36C315066B4}" v="46" dt="2024-04-16T20:54:45.287"/>
    <p1510:client id="{B21E4074-9369-63A2-FFAC-2B9808C49423}" v="163" dt="2024-04-18T03:30:24.649"/>
    <p1510:client id="{D796A47D-0338-ECFC-9285-EF225C879145}" v="83" dt="2024-04-18T04:24:11.6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varScale="1">
        <p:scale>
          <a:sx n="78" d="100"/>
          <a:sy n="78" d="100"/>
        </p:scale>
        <p:origin x="1109" y="7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18-Apr-24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18-Apr-24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4110010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67923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2613796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336033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rohanvitrouth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github.com/rohanvitrouthu/sectoralstockanalysi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375285"/>
            <a:ext cx="4896678" cy="3624984"/>
          </a:xfrm>
        </p:spPr>
        <p:txBody>
          <a:bodyPr vert="horz" lIns="91440" tIns="45720" rIns="91440" bIns="45720" rtlCol="0" anchor="b">
            <a:normAutofit/>
          </a:bodyPr>
          <a:lstStyle/>
          <a:p>
            <a:r>
              <a:rPr lang="en-US" kern="1200" cap="all" baseline="0" dirty="0">
                <a:latin typeface="+mj-lt"/>
                <a:ea typeface="+mj-ea"/>
                <a:cs typeface="+mj-cs"/>
              </a:rPr>
              <a:t>Sector-wise Analysis and Forecasting of NIFTY50</a:t>
            </a:r>
            <a:br>
              <a:rPr lang="en-US" kern="1200" cap="all" baseline="0" dirty="0">
                <a:latin typeface="+mj-lt"/>
                <a:ea typeface="+mj-ea"/>
                <a:cs typeface="+mj-cs"/>
              </a:rPr>
            </a:br>
            <a:r>
              <a:rPr lang="en-US" kern="1200" cap="all" baseline="0" dirty="0">
                <a:latin typeface="+mj-lt"/>
                <a:ea typeface="+mj-ea"/>
                <a:cs typeface="+mj-cs"/>
              </a:rPr>
              <a:t> </a:t>
            </a:r>
          </a:p>
        </p:txBody>
      </p:sp>
      <p:pic>
        <p:nvPicPr>
          <p:cNvPr id="7" name="Picture 6" descr="A graph on a computer screen&#10;&#10;Description automatically generated">
            <a:extLst>
              <a:ext uri="{FF2B5EF4-FFF2-40B4-BE49-F238E27FC236}">
                <a16:creationId xmlns:a16="http://schemas.microsoft.com/office/drawing/2014/main" id="{D7D5F7B6-75D9-D77D-0A6A-58CA72616434}"/>
              </a:ext>
            </a:extLst>
          </p:cNvPr>
          <p:cNvPicPr>
            <a:picLocks noChangeAspect="1"/>
          </p:cNvPicPr>
          <p:nvPr/>
        </p:nvPicPr>
        <p:blipFill rotWithShape="1">
          <a:blip r:embed="rId3"/>
          <a:srcRect l="22413" r="27587"/>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6" name="Title 1">
            <a:extLst>
              <a:ext uri="{FF2B5EF4-FFF2-40B4-BE49-F238E27FC236}">
                <a16:creationId xmlns:a16="http://schemas.microsoft.com/office/drawing/2014/main" id="{B659232A-F3EB-22B7-7768-C0D211AD35D5}"/>
              </a:ext>
            </a:extLst>
          </p:cNvPr>
          <p:cNvSpPr txBox="1">
            <a:spLocks/>
          </p:cNvSpPr>
          <p:nvPr/>
        </p:nvSpPr>
        <p:spPr>
          <a:xfrm>
            <a:off x="6096000" y="4172990"/>
            <a:ext cx="4896677" cy="230972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spcBef>
                <a:spcPts val="0"/>
              </a:spcBef>
              <a:spcAft>
                <a:spcPts val="1200"/>
              </a:spcAft>
              <a:buFont typeface="Arial" panose="020B0604020202020204" pitchFamily="34" charset="0"/>
            </a:pPr>
            <a:r>
              <a:rPr lang="en-US" sz="1900">
                <a:latin typeface="+mn-lt"/>
                <a:ea typeface="+mn-ea"/>
                <a:cs typeface="+mn-cs"/>
              </a:rPr>
              <a:t>Sai Baba Bheemishetty</a:t>
            </a:r>
          </a:p>
          <a:p>
            <a:pPr>
              <a:spcBef>
                <a:spcPts val="0"/>
              </a:spcBef>
              <a:spcAft>
                <a:spcPts val="1200"/>
              </a:spcAft>
              <a:buFont typeface="Arial" panose="020B0604020202020204" pitchFamily="34" charset="0"/>
            </a:pPr>
            <a:r>
              <a:rPr lang="en-US" sz="1900">
                <a:latin typeface="+mn-lt"/>
                <a:ea typeface="+mn-ea"/>
                <a:cs typeface="+mn-cs"/>
              </a:rPr>
              <a:t>Rohan Ashrith Bharadwaj Pendyala</a:t>
            </a:r>
          </a:p>
          <a:p>
            <a:pPr>
              <a:spcBef>
                <a:spcPts val="0"/>
              </a:spcBef>
              <a:spcAft>
                <a:spcPts val="1200"/>
              </a:spcAft>
              <a:buFont typeface="Arial" panose="020B0604020202020204" pitchFamily="34" charset="0"/>
            </a:pPr>
            <a:r>
              <a:rPr lang="en-US" sz="1900">
                <a:latin typeface="+mn-lt"/>
                <a:ea typeface="+mn-ea"/>
                <a:cs typeface="+mn-cs"/>
              </a:rPr>
              <a:t>Rohan Vitrouthu</a:t>
            </a:r>
          </a:p>
          <a:p>
            <a:pPr>
              <a:spcBef>
                <a:spcPts val="0"/>
              </a:spcBef>
              <a:spcAft>
                <a:spcPts val="1200"/>
              </a:spcAft>
              <a:buFont typeface="Arial" panose="020B0604020202020204" pitchFamily="34" charset="0"/>
            </a:pPr>
            <a:r>
              <a:rPr lang="en-US" sz="1900">
                <a:latin typeface="+mn-lt"/>
                <a:ea typeface="+mn-ea"/>
                <a:cs typeface="+mn-cs"/>
              </a:rPr>
              <a:t>Bharath Simha Reddy Karnati</a:t>
            </a:r>
          </a:p>
          <a:p>
            <a:pPr>
              <a:spcBef>
                <a:spcPts val="0"/>
              </a:spcBef>
              <a:spcAft>
                <a:spcPts val="1200"/>
              </a:spcAft>
              <a:buFont typeface="Arial" panose="020B0604020202020204" pitchFamily="34" charset="0"/>
            </a:pPr>
            <a:br>
              <a:rPr lang="en-US" sz="1900">
                <a:latin typeface="+mn-lt"/>
                <a:ea typeface="+mn-ea"/>
                <a:cs typeface="+mn-cs"/>
              </a:rPr>
            </a:br>
            <a:r>
              <a:rPr lang="en-US" sz="1900">
                <a:latin typeface="+mn-lt"/>
                <a:ea typeface="+mn-ea"/>
                <a:cs typeface="+mn-cs"/>
              </a:rPr>
              <a:t> </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4714B-DE93-05D3-5CE5-876DBE96FA0F}"/>
              </a:ext>
            </a:extLst>
          </p:cNvPr>
          <p:cNvSpPr>
            <a:spLocks noGrp="1"/>
          </p:cNvSpPr>
          <p:nvPr>
            <p:ph type="title"/>
          </p:nvPr>
        </p:nvSpPr>
        <p:spPr>
          <a:xfrm>
            <a:off x="914399" y="264485"/>
            <a:ext cx="10363201" cy="776749"/>
          </a:xfrm>
        </p:spPr>
        <p:txBody>
          <a:bodyPr/>
          <a:lstStyle/>
          <a:p>
            <a:r>
              <a:rPr lang="en-IN" dirty="0"/>
              <a:t>Forecasting using </a:t>
            </a:r>
            <a:r>
              <a:rPr lang="en-IN" dirty="0" err="1"/>
              <a:t>arima</a:t>
            </a:r>
            <a:r>
              <a:rPr lang="en-IN" dirty="0"/>
              <a:t> / auto </a:t>
            </a:r>
            <a:r>
              <a:rPr lang="en-IN" dirty="0" err="1"/>
              <a:t>arima</a:t>
            </a:r>
            <a:r>
              <a:rPr lang="en-IN" dirty="0"/>
              <a:t> </a:t>
            </a:r>
          </a:p>
        </p:txBody>
      </p:sp>
      <p:pic>
        <p:nvPicPr>
          <p:cNvPr id="7" name="Content Placeholder 6">
            <a:extLst>
              <a:ext uri="{FF2B5EF4-FFF2-40B4-BE49-F238E27FC236}">
                <a16:creationId xmlns:a16="http://schemas.microsoft.com/office/drawing/2014/main" id="{35D6E1BC-7A11-4E98-5A26-4AD6136275B6}"/>
              </a:ext>
            </a:extLst>
          </p:cNvPr>
          <p:cNvPicPr>
            <a:picLocks noGrp="1" noChangeAspect="1"/>
          </p:cNvPicPr>
          <p:nvPr>
            <p:ph sz="quarter" idx="10"/>
          </p:nvPr>
        </p:nvPicPr>
        <p:blipFill>
          <a:blip r:embed="rId2"/>
          <a:stretch>
            <a:fillRect/>
          </a:stretch>
        </p:blipFill>
        <p:spPr>
          <a:xfrm>
            <a:off x="560439" y="1730871"/>
            <a:ext cx="4629150" cy="434378"/>
          </a:xfrm>
        </p:spPr>
      </p:pic>
      <p:pic>
        <p:nvPicPr>
          <p:cNvPr id="9" name="Content Placeholder 8" descr="A graph showing a line graph">
            <a:extLst>
              <a:ext uri="{FF2B5EF4-FFF2-40B4-BE49-F238E27FC236}">
                <a16:creationId xmlns:a16="http://schemas.microsoft.com/office/drawing/2014/main" id="{4D50A2E9-3BBD-3872-4F0D-4B3F7E7D773D}"/>
              </a:ext>
            </a:extLst>
          </p:cNvPr>
          <p:cNvPicPr>
            <a:picLocks noGrp="1" noChangeAspect="1"/>
          </p:cNvPicPr>
          <p:nvPr>
            <p:ph sz="quarter" idx="11"/>
          </p:nvPr>
        </p:nvPicPr>
        <p:blipFill>
          <a:blip r:embed="rId3"/>
          <a:stretch>
            <a:fillRect/>
          </a:stretch>
        </p:blipFill>
        <p:spPr>
          <a:xfrm>
            <a:off x="5771536" y="1106478"/>
            <a:ext cx="5997678" cy="2597447"/>
          </a:xfrm>
        </p:spPr>
      </p:pic>
      <p:sp>
        <p:nvSpPr>
          <p:cNvPr id="5" name="Slide Number Placeholder 4">
            <a:extLst>
              <a:ext uri="{FF2B5EF4-FFF2-40B4-BE49-F238E27FC236}">
                <a16:creationId xmlns:a16="http://schemas.microsoft.com/office/drawing/2014/main" id="{9E6759C1-94C8-E18C-005B-6366BF70FD98}"/>
              </a:ext>
            </a:extLst>
          </p:cNvPr>
          <p:cNvSpPr>
            <a:spLocks noGrp="1"/>
          </p:cNvSpPr>
          <p:nvPr>
            <p:ph type="sldNum" sz="quarter" idx="4"/>
          </p:nvPr>
        </p:nvSpPr>
        <p:spPr/>
        <p:txBody>
          <a:bodyPr/>
          <a:lstStyle/>
          <a:p>
            <a:fld id="{B5CEABB6-07DC-46E8-9B57-56EC44A396E5}" type="slidenum">
              <a:rPr lang="en-US" smtClean="0"/>
              <a:pPr/>
              <a:t>10</a:t>
            </a:fld>
            <a:endParaRPr lang="en-US" dirty="0"/>
          </a:p>
        </p:txBody>
      </p:sp>
      <p:pic>
        <p:nvPicPr>
          <p:cNvPr id="11" name="Picture 10" descr="A graph showing a line&#10;&#10;Description automatically generated with medium confidence">
            <a:extLst>
              <a:ext uri="{FF2B5EF4-FFF2-40B4-BE49-F238E27FC236}">
                <a16:creationId xmlns:a16="http://schemas.microsoft.com/office/drawing/2014/main" id="{84F8DA89-38AA-AA17-E1C2-A6866741ACC6}"/>
              </a:ext>
            </a:extLst>
          </p:cNvPr>
          <p:cNvPicPr>
            <a:picLocks noChangeAspect="1"/>
          </p:cNvPicPr>
          <p:nvPr/>
        </p:nvPicPr>
        <p:blipFill>
          <a:blip r:embed="rId4"/>
          <a:stretch>
            <a:fillRect/>
          </a:stretch>
        </p:blipFill>
        <p:spPr>
          <a:xfrm>
            <a:off x="5771534" y="3803234"/>
            <a:ext cx="5997678" cy="2689641"/>
          </a:xfrm>
          <a:prstGeom prst="rect">
            <a:avLst/>
          </a:prstGeom>
        </p:spPr>
      </p:pic>
      <p:sp>
        <p:nvSpPr>
          <p:cNvPr id="12" name="TextBox 11">
            <a:extLst>
              <a:ext uri="{FF2B5EF4-FFF2-40B4-BE49-F238E27FC236}">
                <a16:creationId xmlns:a16="http://schemas.microsoft.com/office/drawing/2014/main" id="{5D2FBEF0-E22D-79EC-BA1A-2FD55A9326B9}"/>
              </a:ext>
            </a:extLst>
          </p:cNvPr>
          <p:cNvSpPr txBox="1"/>
          <p:nvPr/>
        </p:nvSpPr>
        <p:spPr>
          <a:xfrm>
            <a:off x="481781" y="2556387"/>
            <a:ext cx="4778477" cy="646331"/>
          </a:xfrm>
          <a:prstGeom prst="rect">
            <a:avLst/>
          </a:prstGeom>
          <a:noFill/>
        </p:spPr>
        <p:txBody>
          <a:bodyPr wrap="square" rtlCol="0">
            <a:spAutoFit/>
          </a:bodyPr>
          <a:lstStyle/>
          <a:p>
            <a:pPr marL="285750" indent="-285750">
              <a:buFont typeface="Arial" panose="020B0604020202020204" pitchFamily="34" charset="0"/>
              <a:buChar char="•"/>
            </a:pPr>
            <a:r>
              <a:rPr lang="en-IN" dirty="0"/>
              <a:t>Best ( </a:t>
            </a:r>
            <a:r>
              <a:rPr lang="en-IN" dirty="0" err="1"/>
              <a:t>p,d,q</a:t>
            </a:r>
            <a:r>
              <a:rPr lang="en-IN" dirty="0"/>
              <a:t>) parameters were found using Auto Arima  and those are (1, 1, 2).</a:t>
            </a:r>
          </a:p>
        </p:txBody>
      </p:sp>
      <p:sp>
        <p:nvSpPr>
          <p:cNvPr id="13" name="TextBox 12">
            <a:extLst>
              <a:ext uri="{FF2B5EF4-FFF2-40B4-BE49-F238E27FC236}">
                <a16:creationId xmlns:a16="http://schemas.microsoft.com/office/drawing/2014/main" id="{443FBA82-6135-E428-2364-5301FD9F9068}"/>
              </a:ext>
            </a:extLst>
          </p:cNvPr>
          <p:cNvSpPr txBox="1"/>
          <p:nvPr/>
        </p:nvSpPr>
        <p:spPr>
          <a:xfrm>
            <a:off x="481781" y="3893574"/>
            <a:ext cx="4935793" cy="1200329"/>
          </a:xfrm>
          <a:prstGeom prst="rect">
            <a:avLst/>
          </a:prstGeom>
          <a:noFill/>
        </p:spPr>
        <p:txBody>
          <a:bodyPr wrap="square" rtlCol="0">
            <a:spAutoFit/>
          </a:bodyPr>
          <a:lstStyle/>
          <a:p>
            <a:pPr marL="285750" indent="-285750">
              <a:buFont typeface="Arial" panose="020B0604020202020204" pitchFamily="34" charset="0"/>
              <a:buChar char="•"/>
            </a:pPr>
            <a:r>
              <a:rPr lang="en-IN" dirty="0"/>
              <a:t>The Graphs depicts the forecasting of closing prices of Bajaj Auto and Tata Motors.</a:t>
            </a:r>
          </a:p>
          <a:p>
            <a:pPr marL="285750" indent="-285750">
              <a:buFont typeface="Arial" panose="020B0604020202020204" pitchFamily="34" charset="0"/>
              <a:buChar char="•"/>
            </a:pPr>
            <a:r>
              <a:rPr lang="en-IN" dirty="0"/>
              <a:t>Using Arima/ Auto Arima the forecasting was not as we intended it to be. </a:t>
            </a:r>
          </a:p>
        </p:txBody>
      </p:sp>
    </p:spTree>
    <p:extLst>
      <p:ext uri="{BB962C8B-B14F-4D97-AF65-F5344CB8AC3E}">
        <p14:creationId xmlns:p14="http://schemas.microsoft.com/office/powerpoint/2010/main" val="2798313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916385" y="446313"/>
            <a:ext cx="5179615" cy="1448747"/>
          </a:xfrm>
        </p:spPr>
        <p:txBody>
          <a:bodyPr anchor="ctr">
            <a:normAutofit/>
          </a:bodyPr>
          <a:lstStyle/>
          <a:p>
            <a:r>
              <a:rPr lang="en-US" dirty="0"/>
              <a:t>Forecasting Using </a:t>
            </a:r>
            <a:r>
              <a:rPr lang="en-US" dirty="0" err="1"/>
              <a:t>lstm</a:t>
            </a:r>
            <a:r>
              <a:rPr lang="en-US" dirty="0"/>
              <a:t> </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914399" y="2022250"/>
            <a:ext cx="5181600" cy="3747180"/>
          </a:xfrm>
        </p:spPr>
        <p:txBody>
          <a:bodyPr vert="horz" lIns="91440" tIns="45720" rIns="91440" bIns="45720" rtlCol="0" anchor="t">
            <a:noAutofit/>
          </a:bodyPr>
          <a:lstStyle/>
          <a:p>
            <a:pPr marL="171450" indent="-171450" algn="just">
              <a:buChar char="•"/>
            </a:pPr>
            <a:r>
              <a:rPr lang="en-US" dirty="0"/>
              <a:t>Definition and Background::LSTM is a type of recurrent neural network (RNN) capable of learning order dependence in sequence prediction problems. Unlike standard feedforward neural networks, LSTM has feedback connections that make it capable of processing entire sequences of data.</a:t>
            </a:r>
            <a:endParaRPr lang="en-US"/>
          </a:p>
          <a:p>
            <a:pPr marL="171450" indent="-171450" algn="just">
              <a:buChar char="•"/>
            </a:pPr>
            <a:r>
              <a:rPr lang="en-US" dirty="0"/>
              <a:t>Importance in Time Series Analysis: LSTMs are well-suited for time series prediction tasks because they can store past information. This is crucial in stock price forecasting, where past price information is valuable for predicting future stock prices.</a:t>
            </a:r>
          </a:p>
          <a:p>
            <a:pPr marL="171450" indent="-171450" algn="just">
              <a:buChar char="•"/>
            </a:pPr>
            <a:endParaRPr lang="en-US" dirty="0"/>
          </a:p>
        </p:txBody>
      </p:sp>
      <p:sp>
        <p:nvSpPr>
          <p:cNvPr id="13" name="Slide Number Placeholder 3">
            <a:extLst>
              <a:ext uri="{FF2B5EF4-FFF2-40B4-BE49-F238E27FC236}">
                <a16:creationId xmlns:a16="http://schemas.microsoft.com/office/drawing/2014/main" id="{69694D67-DB8F-159A-ACA7-C83652CFC213}"/>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11</a:t>
            </a:fld>
            <a:endParaRPr lang="en-US"/>
          </a:p>
        </p:txBody>
      </p:sp>
      <p:pic>
        <p:nvPicPr>
          <p:cNvPr id="2" name="Picture 1" descr="LSTM Recurrent Neural Networks — How to Teach a Network to Remember the  Past | by Saul Dobilas | Towards Data Science">
            <a:extLst>
              <a:ext uri="{FF2B5EF4-FFF2-40B4-BE49-F238E27FC236}">
                <a16:creationId xmlns:a16="http://schemas.microsoft.com/office/drawing/2014/main" id="{DB8A6DBE-70B4-1ECC-9353-2B457EFD5E7A}"/>
              </a:ext>
            </a:extLst>
          </p:cNvPr>
          <p:cNvPicPr>
            <a:picLocks noChangeAspect="1"/>
          </p:cNvPicPr>
          <p:nvPr/>
        </p:nvPicPr>
        <p:blipFill rotWithShape="1">
          <a:blip r:embed="rId3"/>
          <a:srcRect l="10196" r="15245" b="-1"/>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56176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219635" y="7605"/>
            <a:ext cx="10655145" cy="1702584"/>
          </a:xfrm>
        </p:spPr>
        <p:txBody>
          <a:bodyPr anchor="ctr">
            <a:normAutofit/>
          </a:bodyPr>
          <a:lstStyle/>
          <a:p>
            <a:r>
              <a:rPr lang="en-US" dirty="0"/>
              <a:t>Using </a:t>
            </a:r>
            <a:r>
              <a:rPr lang="en-US" dirty="0" err="1"/>
              <a:t>lstm</a:t>
            </a:r>
            <a:r>
              <a:rPr lang="en-US" dirty="0"/>
              <a:t> model to forecast 'TELCO' and tata motors stock 'close' price</a:t>
            </a:r>
            <a:endParaRPr lang="en-US"/>
          </a:p>
        </p:txBody>
      </p:sp>
      <p:pic>
        <p:nvPicPr>
          <p:cNvPr id="3" name="Content Placeholder 2" descr="A black background with white text&#10;&#10;Description automatically generated">
            <a:extLst>
              <a:ext uri="{FF2B5EF4-FFF2-40B4-BE49-F238E27FC236}">
                <a16:creationId xmlns:a16="http://schemas.microsoft.com/office/drawing/2014/main" id="{B2B44545-1801-270B-FC59-969564ECE109}"/>
              </a:ext>
            </a:extLst>
          </p:cNvPr>
          <p:cNvPicPr>
            <a:picLocks noGrp="1" noChangeAspect="1"/>
          </p:cNvPicPr>
          <p:nvPr>
            <p:ph sz="quarter" idx="10"/>
          </p:nvPr>
        </p:nvPicPr>
        <p:blipFill>
          <a:blip r:embed="rId3"/>
          <a:stretch>
            <a:fillRect/>
          </a:stretch>
        </p:blipFill>
        <p:spPr>
          <a:xfrm>
            <a:off x="634866" y="5970929"/>
            <a:ext cx="4549321" cy="818395"/>
          </a:xfrm>
        </p:spPr>
      </p:pic>
      <p:pic>
        <p:nvPicPr>
          <p:cNvPr id="5" name="Content Placeholder 4" descr="A graph showing the price of a stock&#10;&#10;Description automatically generated">
            <a:extLst>
              <a:ext uri="{FF2B5EF4-FFF2-40B4-BE49-F238E27FC236}">
                <a16:creationId xmlns:a16="http://schemas.microsoft.com/office/drawing/2014/main" id="{77E27A25-E1E6-07FA-AA9D-09E28F466E19}"/>
              </a:ext>
            </a:extLst>
          </p:cNvPr>
          <p:cNvPicPr>
            <a:picLocks noGrp="1" noChangeAspect="1"/>
          </p:cNvPicPr>
          <p:nvPr>
            <p:ph sz="quarter" idx="11"/>
          </p:nvPr>
        </p:nvPicPr>
        <p:blipFill>
          <a:blip r:embed="rId4"/>
          <a:stretch>
            <a:fillRect/>
          </a:stretch>
        </p:blipFill>
        <p:spPr>
          <a:xfrm>
            <a:off x="-4908" y="1186852"/>
            <a:ext cx="5828870" cy="4662481"/>
          </a:xfrm>
          <a:noFill/>
        </p:spPr>
      </p:pic>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dirty="0" smtClean="0"/>
              <a:pPr>
                <a:spcAft>
                  <a:spcPts val="600"/>
                </a:spcAft>
              </a:pPr>
              <a:t>12</a:t>
            </a:fld>
            <a:endParaRPr lang="en-US" dirty="0"/>
          </a:p>
        </p:txBody>
      </p:sp>
      <p:pic>
        <p:nvPicPr>
          <p:cNvPr id="7" name="Content Placeholder 2" descr="A graph showing a line of blue and orange lines&#10;&#10;Description automatically generated">
            <a:extLst>
              <a:ext uri="{FF2B5EF4-FFF2-40B4-BE49-F238E27FC236}">
                <a16:creationId xmlns:a16="http://schemas.microsoft.com/office/drawing/2014/main" id="{0CCE46E7-EFA0-60EC-1B3C-8DCDC2D13C77}"/>
              </a:ext>
            </a:extLst>
          </p:cNvPr>
          <p:cNvPicPr>
            <a:picLocks noChangeAspect="1"/>
          </p:cNvPicPr>
          <p:nvPr/>
        </p:nvPicPr>
        <p:blipFill>
          <a:blip r:embed="rId5"/>
          <a:stretch>
            <a:fillRect/>
          </a:stretch>
        </p:blipFill>
        <p:spPr>
          <a:xfrm>
            <a:off x="6049183" y="1190567"/>
            <a:ext cx="6022404" cy="4656015"/>
          </a:xfrm>
          <a:prstGeom prst="rect">
            <a:avLst/>
          </a:prstGeom>
        </p:spPr>
      </p:pic>
      <p:pic>
        <p:nvPicPr>
          <p:cNvPr id="9" name="Content Placeholder 3" descr="A black background with white text&#10;&#10;Description automatically generated">
            <a:extLst>
              <a:ext uri="{FF2B5EF4-FFF2-40B4-BE49-F238E27FC236}">
                <a16:creationId xmlns:a16="http://schemas.microsoft.com/office/drawing/2014/main" id="{FCB47591-562C-55B3-6D69-FD7A565BB38E}"/>
              </a:ext>
            </a:extLst>
          </p:cNvPr>
          <p:cNvPicPr>
            <a:picLocks noChangeAspect="1"/>
          </p:cNvPicPr>
          <p:nvPr/>
        </p:nvPicPr>
        <p:blipFill>
          <a:blip r:embed="rId6"/>
          <a:stretch>
            <a:fillRect/>
          </a:stretch>
        </p:blipFill>
        <p:spPr>
          <a:xfrm>
            <a:off x="7061067" y="5970929"/>
            <a:ext cx="4448175" cy="857250"/>
          </a:xfrm>
          <a:prstGeom prst="rect">
            <a:avLst/>
          </a:prstGeom>
        </p:spPr>
      </p:pic>
    </p:spTree>
    <p:extLst>
      <p:ext uri="{BB962C8B-B14F-4D97-AF65-F5344CB8AC3E}">
        <p14:creationId xmlns:p14="http://schemas.microsoft.com/office/powerpoint/2010/main" val="41200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F8E9-01D2-9563-9D18-6C57BB297264}"/>
              </a:ext>
            </a:extLst>
          </p:cNvPr>
          <p:cNvSpPr>
            <a:spLocks noGrp="1"/>
          </p:cNvSpPr>
          <p:nvPr>
            <p:ph type="title"/>
          </p:nvPr>
        </p:nvSpPr>
        <p:spPr/>
        <p:txBody>
          <a:bodyPr/>
          <a:lstStyle/>
          <a:p>
            <a:r>
              <a:rPr lang="en-IN" dirty="0" err="1"/>
              <a:t>Rmse</a:t>
            </a:r>
            <a:r>
              <a:rPr lang="en-IN" dirty="0"/>
              <a:t> &amp; </a:t>
            </a:r>
            <a:r>
              <a:rPr lang="en-IN" dirty="0" err="1"/>
              <a:t>nrmse</a:t>
            </a:r>
            <a:r>
              <a:rPr lang="en-IN" dirty="0"/>
              <a:t> values of the stocks </a:t>
            </a:r>
          </a:p>
        </p:txBody>
      </p:sp>
      <p:sp>
        <p:nvSpPr>
          <p:cNvPr id="5" name="Slide Number Placeholder 4">
            <a:extLst>
              <a:ext uri="{FF2B5EF4-FFF2-40B4-BE49-F238E27FC236}">
                <a16:creationId xmlns:a16="http://schemas.microsoft.com/office/drawing/2014/main" id="{07941B5B-A805-FB32-4025-34115E741993}"/>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7" name="Picture 6">
            <a:extLst>
              <a:ext uri="{FF2B5EF4-FFF2-40B4-BE49-F238E27FC236}">
                <a16:creationId xmlns:a16="http://schemas.microsoft.com/office/drawing/2014/main" id="{4A0869AE-2C05-46A0-C8B6-60FEF944CDBB}"/>
              </a:ext>
            </a:extLst>
          </p:cNvPr>
          <p:cNvPicPr>
            <a:picLocks noChangeAspect="1"/>
          </p:cNvPicPr>
          <p:nvPr/>
        </p:nvPicPr>
        <p:blipFill>
          <a:blip r:embed="rId2"/>
          <a:stretch>
            <a:fillRect/>
          </a:stretch>
        </p:blipFill>
        <p:spPr>
          <a:xfrm>
            <a:off x="914396" y="2788204"/>
            <a:ext cx="4084674" cy="662997"/>
          </a:xfrm>
          <a:prstGeom prst="rect">
            <a:avLst/>
          </a:prstGeom>
        </p:spPr>
      </p:pic>
      <p:pic>
        <p:nvPicPr>
          <p:cNvPr id="8" name="Content Placeholder 2" descr="A black background with white text&#10;&#10;Description automatically generated">
            <a:extLst>
              <a:ext uri="{FF2B5EF4-FFF2-40B4-BE49-F238E27FC236}">
                <a16:creationId xmlns:a16="http://schemas.microsoft.com/office/drawing/2014/main" id="{51D55010-9AA1-85EB-FCC3-25EB36179732}"/>
              </a:ext>
            </a:extLst>
          </p:cNvPr>
          <p:cNvPicPr>
            <a:picLocks noGrp="1" noChangeAspect="1"/>
          </p:cNvPicPr>
          <p:nvPr>
            <p:ph sz="quarter" idx="10"/>
          </p:nvPr>
        </p:nvPicPr>
        <p:blipFill>
          <a:blip r:embed="rId3"/>
          <a:stretch>
            <a:fillRect/>
          </a:stretch>
        </p:blipFill>
        <p:spPr>
          <a:xfrm>
            <a:off x="914396" y="1982142"/>
            <a:ext cx="4084675" cy="662997"/>
          </a:xfrm>
        </p:spPr>
      </p:pic>
      <p:pic>
        <p:nvPicPr>
          <p:cNvPr id="9" name="Content Placeholder 3" descr="A black background with white text&#10;&#10;Description automatically generated">
            <a:extLst>
              <a:ext uri="{FF2B5EF4-FFF2-40B4-BE49-F238E27FC236}">
                <a16:creationId xmlns:a16="http://schemas.microsoft.com/office/drawing/2014/main" id="{99B91BBF-D040-25D5-31AD-914CD5A54A41}"/>
              </a:ext>
            </a:extLst>
          </p:cNvPr>
          <p:cNvPicPr>
            <a:picLocks noChangeAspect="1"/>
          </p:cNvPicPr>
          <p:nvPr/>
        </p:nvPicPr>
        <p:blipFill>
          <a:blip r:embed="rId4"/>
          <a:stretch>
            <a:fillRect/>
          </a:stretch>
        </p:blipFill>
        <p:spPr>
          <a:xfrm>
            <a:off x="6134098" y="1982142"/>
            <a:ext cx="4448175" cy="662997"/>
          </a:xfrm>
          <a:prstGeom prst="rect">
            <a:avLst/>
          </a:prstGeom>
        </p:spPr>
      </p:pic>
      <p:pic>
        <p:nvPicPr>
          <p:cNvPr id="11" name="Picture 10">
            <a:extLst>
              <a:ext uri="{FF2B5EF4-FFF2-40B4-BE49-F238E27FC236}">
                <a16:creationId xmlns:a16="http://schemas.microsoft.com/office/drawing/2014/main" id="{D0E8B752-195B-CEF7-DF8A-2246BA4F6CED}"/>
              </a:ext>
            </a:extLst>
          </p:cNvPr>
          <p:cNvPicPr>
            <a:picLocks noChangeAspect="1"/>
          </p:cNvPicPr>
          <p:nvPr/>
        </p:nvPicPr>
        <p:blipFill>
          <a:blip r:embed="rId5"/>
          <a:stretch>
            <a:fillRect/>
          </a:stretch>
        </p:blipFill>
        <p:spPr>
          <a:xfrm>
            <a:off x="6134098" y="2788204"/>
            <a:ext cx="4448175" cy="662997"/>
          </a:xfrm>
          <a:prstGeom prst="rect">
            <a:avLst/>
          </a:prstGeom>
        </p:spPr>
      </p:pic>
      <p:pic>
        <p:nvPicPr>
          <p:cNvPr id="13" name="Picture 12">
            <a:extLst>
              <a:ext uri="{FF2B5EF4-FFF2-40B4-BE49-F238E27FC236}">
                <a16:creationId xmlns:a16="http://schemas.microsoft.com/office/drawing/2014/main" id="{1C253E6C-1CA9-EE43-5A58-473CCE6E68F8}"/>
              </a:ext>
            </a:extLst>
          </p:cNvPr>
          <p:cNvPicPr>
            <a:picLocks noChangeAspect="1"/>
          </p:cNvPicPr>
          <p:nvPr/>
        </p:nvPicPr>
        <p:blipFill>
          <a:blip r:embed="rId6"/>
          <a:stretch>
            <a:fillRect/>
          </a:stretch>
        </p:blipFill>
        <p:spPr>
          <a:xfrm>
            <a:off x="914396" y="3599159"/>
            <a:ext cx="4084674" cy="662997"/>
          </a:xfrm>
          <a:prstGeom prst="rect">
            <a:avLst/>
          </a:prstGeom>
        </p:spPr>
      </p:pic>
      <p:pic>
        <p:nvPicPr>
          <p:cNvPr id="15" name="Picture 14">
            <a:extLst>
              <a:ext uri="{FF2B5EF4-FFF2-40B4-BE49-F238E27FC236}">
                <a16:creationId xmlns:a16="http://schemas.microsoft.com/office/drawing/2014/main" id="{64598246-F923-65BD-A90C-2D5932CFABE0}"/>
              </a:ext>
            </a:extLst>
          </p:cNvPr>
          <p:cNvPicPr>
            <a:picLocks noChangeAspect="1"/>
          </p:cNvPicPr>
          <p:nvPr/>
        </p:nvPicPr>
        <p:blipFill>
          <a:blip r:embed="rId7"/>
          <a:stretch>
            <a:fillRect/>
          </a:stretch>
        </p:blipFill>
        <p:spPr>
          <a:xfrm>
            <a:off x="6134098" y="3594266"/>
            <a:ext cx="4448174" cy="662997"/>
          </a:xfrm>
          <a:prstGeom prst="rect">
            <a:avLst/>
          </a:prstGeom>
        </p:spPr>
      </p:pic>
      <p:pic>
        <p:nvPicPr>
          <p:cNvPr id="19" name="Picture 18">
            <a:extLst>
              <a:ext uri="{FF2B5EF4-FFF2-40B4-BE49-F238E27FC236}">
                <a16:creationId xmlns:a16="http://schemas.microsoft.com/office/drawing/2014/main" id="{F6835B9A-A092-33A1-5479-134FBEA0508E}"/>
              </a:ext>
            </a:extLst>
          </p:cNvPr>
          <p:cNvPicPr>
            <a:picLocks noChangeAspect="1"/>
          </p:cNvPicPr>
          <p:nvPr/>
        </p:nvPicPr>
        <p:blipFill>
          <a:blip r:embed="rId8"/>
          <a:stretch>
            <a:fillRect/>
          </a:stretch>
        </p:blipFill>
        <p:spPr>
          <a:xfrm>
            <a:off x="3487914" y="4410114"/>
            <a:ext cx="4084674" cy="662997"/>
          </a:xfrm>
          <a:prstGeom prst="rect">
            <a:avLst/>
          </a:prstGeom>
        </p:spPr>
      </p:pic>
    </p:spTree>
    <p:extLst>
      <p:ext uri="{BB962C8B-B14F-4D97-AF65-F5344CB8AC3E}">
        <p14:creationId xmlns:p14="http://schemas.microsoft.com/office/powerpoint/2010/main" val="358746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637765"/>
          </a:xfrm>
        </p:spPr>
        <p:txBody>
          <a:bodyPr>
            <a:normAutofit/>
          </a:bodyPr>
          <a:lstStyle/>
          <a:p>
            <a:r>
              <a:rPr lang="en-US" sz="3000" dirty="0"/>
              <a:t>Forecasting using </a:t>
            </a:r>
            <a:r>
              <a:rPr lang="en-US" sz="3000" dirty="0" err="1"/>
              <a:t>rnn</a:t>
            </a:r>
            <a:r>
              <a:rPr lang="en-US" sz="3000" dirty="0"/>
              <a:t>( Recurrent neural networks)</a:t>
            </a:r>
          </a:p>
        </p:txBody>
      </p:sp>
      <p:sp>
        <p:nvSpPr>
          <p:cNvPr id="3" name="Content Placeholder 2">
            <a:extLst>
              <a:ext uri="{FF2B5EF4-FFF2-40B4-BE49-F238E27FC236}">
                <a16:creationId xmlns:a16="http://schemas.microsoft.com/office/drawing/2014/main" id="{93C71586-1388-197C-1294-83D4DD85293E}"/>
              </a:ext>
            </a:extLst>
          </p:cNvPr>
          <p:cNvSpPr>
            <a:spLocks noGrp="1"/>
          </p:cNvSpPr>
          <p:nvPr>
            <p:ph sz="quarter" idx="10"/>
          </p:nvPr>
        </p:nvSpPr>
        <p:spPr>
          <a:xfrm>
            <a:off x="914399" y="1356852"/>
            <a:ext cx="10019072" cy="4580308"/>
          </a:xfrm>
        </p:spPr>
        <p:txBody>
          <a:bodyPr vert="horz" lIns="91440" tIns="45720" rIns="91440" bIns="45720" rtlCol="0" anchor="t">
            <a:normAutofit/>
          </a:bodyPr>
          <a:lstStyle/>
          <a:p>
            <a:r>
              <a:rPr lang="en-US" sz="2200" b="1" dirty="0"/>
              <a:t>LSTM RNN Model for Automobile Stock Forecasting: </a:t>
            </a:r>
            <a:r>
              <a:rPr lang="en-US" sz="2200" dirty="0"/>
              <a:t>The use of a Long Short-Term Memory (LSTM) Recurrent Neural Network (RNN) to forecast automobile stock prices.</a:t>
            </a:r>
          </a:p>
          <a:p>
            <a:r>
              <a:rPr lang="en-US" sz="2200" b="1" dirty="0"/>
              <a:t>Model Training</a:t>
            </a:r>
            <a:r>
              <a:rPr lang="en-US" sz="2200" dirty="0"/>
              <a:t>: The LSTM model is trained over fifty epochs, with the loss decreasing from 0.0146 in the first epoch to 0.0017 in the final epoch, indicating improved model performance over time.</a:t>
            </a:r>
          </a:p>
          <a:p>
            <a:r>
              <a:rPr lang="en-US" sz="2200" b="1" dirty="0"/>
              <a:t>Validation and Evaluation: </a:t>
            </a:r>
            <a:r>
              <a:rPr lang="en-US" sz="2200" dirty="0"/>
              <a:t>The model's performance is evaluated using Mean Squared Error (MSE) as the loss function. The final MSE value is 0.00022589, indicating a high level of accuracy in the model's predictions.</a:t>
            </a:r>
          </a:p>
          <a:p>
            <a:r>
              <a:rPr lang="en-US" sz="2200" dirty="0"/>
              <a:t>The LSTM RNN model proves effective in forecasting automobile stock prices, providing a robust and accurate approach to time series analysis.</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14926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6429-861F-D209-DB76-BE1CCBA00B38}"/>
              </a:ext>
            </a:extLst>
          </p:cNvPr>
          <p:cNvSpPr>
            <a:spLocks noGrp="1"/>
          </p:cNvSpPr>
          <p:nvPr>
            <p:ph type="title"/>
          </p:nvPr>
        </p:nvSpPr>
        <p:spPr>
          <a:xfrm>
            <a:off x="658761" y="148815"/>
            <a:ext cx="10785987" cy="1646555"/>
          </a:xfrm>
        </p:spPr>
        <p:txBody>
          <a:bodyPr>
            <a:normAutofit/>
          </a:bodyPr>
          <a:lstStyle/>
          <a:p>
            <a:r>
              <a:rPr lang="en-US" sz="2800" dirty="0"/>
              <a:t>Forecasting using </a:t>
            </a:r>
            <a:r>
              <a:rPr lang="en-US" sz="2800" dirty="0" err="1"/>
              <a:t>rnn</a:t>
            </a:r>
            <a:r>
              <a:rPr lang="en-US" sz="2800" dirty="0"/>
              <a:t> model for ‘tata motors’ and ‘</a:t>
            </a:r>
            <a:r>
              <a:rPr lang="en-US" sz="2800" dirty="0" err="1"/>
              <a:t>bajaj</a:t>
            </a:r>
            <a:r>
              <a:rPr lang="en-US" sz="2800" dirty="0"/>
              <a:t> auto’ stocks</a:t>
            </a:r>
            <a:endParaRPr lang="en-IN" sz="2800" dirty="0"/>
          </a:p>
        </p:txBody>
      </p:sp>
      <p:pic>
        <p:nvPicPr>
          <p:cNvPr id="6" name="Content Placeholder 5" descr="A graph of blue lines&#10;&#10;Description automatically generated">
            <a:extLst>
              <a:ext uri="{FF2B5EF4-FFF2-40B4-BE49-F238E27FC236}">
                <a16:creationId xmlns:a16="http://schemas.microsoft.com/office/drawing/2014/main" id="{13314512-56FF-2E72-1DC5-C68C0B619E23}"/>
              </a:ext>
            </a:extLst>
          </p:cNvPr>
          <p:cNvPicPr>
            <a:picLocks noGrp="1" noChangeAspect="1"/>
          </p:cNvPicPr>
          <p:nvPr>
            <p:ph sz="quarter" idx="10"/>
          </p:nvPr>
        </p:nvPicPr>
        <p:blipFill>
          <a:blip r:embed="rId2"/>
          <a:stretch>
            <a:fillRect/>
          </a:stretch>
        </p:blipFill>
        <p:spPr>
          <a:xfrm>
            <a:off x="353963" y="1539415"/>
            <a:ext cx="5504946" cy="4274220"/>
          </a:xfrm>
        </p:spPr>
      </p:pic>
      <p:pic>
        <p:nvPicPr>
          <p:cNvPr id="8" name="Picture 7" descr="A blue line graph on a white background&#10;&#10;Description automatically generated">
            <a:extLst>
              <a:ext uri="{FF2B5EF4-FFF2-40B4-BE49-F238E27FC236}">
                <a16:creationId xmlns:a16="http://schemas.microsoft.com/office/drawing/2014/main" id="{3EC490AC-1AE0-5F29-77E0-9D48383607C7}"/>
              </a:ext>
            </a:extLst>
          </p:cNvPr>
          <p:cNvPicPr>
            <a:picLocks noChangeAspect="1"/>
          </p:cNvPicPr>
          <p:nvPr/>
        </p:nvPicPr>
        <p:blipFill>
          <a:blip r:embed="rId3"/>
          <a:stretch>
            <a:fillRect/>
          </a:stretch>
        </p:blipFill>
        <p:spPr>
          <a:xfrm>
            <a:off x="6111866" y="1539415"/>
            <a:ext cx="5691757" cy="4274220"/>
          </a:xfrm>
          <a:prstGeom prst="rect">
            <a:avLst/>
          </a:prstGeom>
        </p:spPr>
      </p:pic>
      <p:sp>
        <p:nvSpPr>
          <p:cNvPr id="9" name="TextBox 8">
            <a:extLst>
              <a:ext uri="{FF2B5EF4-FFF2-40B4-BE49-F238E27FC236}">
                <a16:creationId xmlns:a16="http://schemas.microsoft.com/office/drawing/2014/main" id="{E044A1DF-4370-262B-66FF-A134034B886A}"/>
              </a:ext>
            </a:extLst>
          </p:cNvPr>
          <p:cNvSpPr txBox="1"/>
          <p:nvPr/>
        </p:nvSpPr>
        <p:spPr>
          <a:xfrm>
            <a:off x="692616" y="5876922"/>
            <a:ext cx="4827639" cy="369332"/>
          </a:xfrm>
          <a:prstGeom prst="rect">
            <a:avLst/>
          </a:prstGeom>
          <a:noFill/>
        </p:spPr>
        <p:txBody>
          <a:bodyPr wrap="square" rtlCol="0">
            <a:spAutoFit/>
          </a:bodyPr>
          <a:lstStyle/>
          <a:p>
            <a:r>
              <a:rPr lang="en-US" b="1" dirty="0"/>
              <a:t>Forecasting using RNN for Tata Motor stocks</a:t>
            </a:r>
            <a:endParaRPr lang="en-IN" b="1" dirty="0"/>
          </a:p>
        </p:txBody>
      </p:sp>
      <p:sp>
        <p:nvSpPr>
          <p:cNvPr id="10" name="TextBox 9">
            <a:extLst>
              <a:ext uri="{FF2B5EF4-FFF2-40B4-BE49-F238E27FC236}">
                <a16:creationId xmlns:a16="http://schemas.microsoft.com/office/drawing/2014/main" id="{F9DA99B2-665C-4802-6D27-6993E072FBA3}"/>
              </a:ext>
            </a:extLst>
          </p:cNvPr>
          <p:cNvSpPr txBox="1"/>
          <p:nvPr/>
        </p:nvSpPr>
        <p:spPr>
          <a:xfrm>
            <a:off x="6543924" y="5923088"/>
            <a:ext cx="4827639" cy="646331"/>
          </a:xfrm>
          <a:prstGeom prst="rect">
            <a:avLst/>
          </a:prstGeom>
          <a:noFill/>
        </p:spPr>
        <p:txBody>
          <a:bodyPr wrap="square" rtlCol="0">
            <a:spAutoFit/>
          </a:bodyPr>
          <a:lstStyle/>
          <a:p>
            <a:r>
              <a:rPr lang="en-US" b="1" dirty="0"/>
              <a:t>Forecasting using RNN for Bajaj Auto stocks</a:t>
            </a:r>
            <a:endParaRPr lang="en-IN" b="1" dirty="0"/>
          </a:p>
          <a:p>
            <a:endParaRPr lang="en-IN" b="1" dirty="0"/>
          </a:p>
        </p:txBody>
      </p:sp>
    </p:spTree>
    <p:extLst>
      <p:ext uri="{BB962C8B-B14F-4D97-AF65-F5344CB8AC3E}">
        <p14:creationId xmlns:p14="http://schemas.microsoft.com/office/powerpoint/2010/main" val="372440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705177" y="227747"/>
            <a:ext cx="9524998" cy="784975"/>
          </a:xfrm>
        </p:spPr>
        <p:txBody>
          <a:bodyPr/>
          <a:lstStyle/>
          <a:p>
            <a:pPr algn="ctr"/>
            <a:r>
              <a:rPr lang="en-US" dirty="0"/>
              <a:t>Future work</a:t>
            </a:r>
          </a:p>
        </p:txBody>
      </p:sp>
      <p:sp>
        <p:nvSpPr>
          <p:cNvPr id="3" name="Content Placeholder 2">
            <a:extLst>
              <a:ext uri="{FF2B5EF4-FFF2-40B4-BE49-F238E27FC236}">
                <a16:creationId xmlns:a16="http://schemas.microsoft.com/office/drawing/2014/main" id="{F0E41F64-E350-1F21-8A57-E740F48F3132}"/>
              </a:ext>
            </a:extLst>
          </p:cNvPr>
          <p:cNvSpPr>
            <a:spLocks noGrp="1"/>
          </p:cNvSpPr>
          <p:nvPr>
            <p:ph sz="quarter" idx="10"/>
          </p:nvPr>
        </p:nvSpPr>
        <p:spPr>
          <a:xfrm>
            <a:off x="891988" y="1140543"/>
            <a:ext cx="9529482" cy="4796618"/>
          </a:xfrm>
        </p:spPr>
        <p:txBody>
          <a:bodyPr vert="horz" lIns="91440" tIns="45720" rIns="91440" bIns="45720" rtlCol="0" anchor="t">
            <a:normAutofit/>
          </a:bodyPr>
          <a:lstStyle/>
          <a:p>
            <a:r>
              <a:rPr lang="en-US" sz="2200" b="1" dirty="0"/>
              <a:t>Hybrid Models: </a:t>
            </a:r>
            <a:r>
              <a:rPr lang="en-US" sz="2200" dirty="0"/>
              <a:t>Combine LSTM with other models like Convolutional Neural Networks (CNNs) to capture both temporal and spatial features in the data.</a:t>
            </a:r>
          </a:p>
          <a:p>
            <a:r>
              <a:rPr lang="en-US" sz="2200" b="1" dirty="0"/>
              <a:t>Attention Mechanisms: </a:t>
            </a:r>
            <a:r>
              <a:rPr lang="en-US" sz="2200" dirty="0"/>
              <a:t>Implement attention mechanisms in your LSTM model to allow the model to focus on the most relevant parts of the input sequence.</a:t>
            </a:r>
          </a:p>
          <a:p>
            <a:r>
              <a:rPr lang="en-US" sz="2200" b="1" dirty="0"/>
              <a:t>Ensemble Methods: </a:t>
            </a:r>
            <a:r>
              <a:rPr lang="en-US" sz="2200" dirty="0"/>
              <a:t>Use ensemble learning techniques to combine predictions from multiple models, which can improve the robustness and stability of your forecasts .</a:t>
            </a:r>
          </a:p>
          <a:p>
            <a:r>
              <a:rPr lang="en-US" sz="2200" b="1" dirty="0"/>
              <a:t>Back testing: </a:t>
            </a:r>
            <a:r>
              <a:rPr lang="en-US" sz="2200" dirty="0"/>
              <a:t>Implement a back testing framework to simulate trading on historical data and evaluate the performance of your strategy over time.</a:t>
            </a:r>
          </a:p>
          <a:p>
            <a:endParaRPr lang="en-US" dirty="0"/>
          </a:p>
        </p:txBody>
      </p:sp>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39840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0C1E08-E337-110E-DB8E-41BA4A3341A1}"/>
              </a:ext>
            </a:extLst>
          </p:cNvPr>
          <p:cNvSpPr>
            <a:spLocks noGrp="1"/>
          </p:cNvSpPr>
          <p:nvPr>
            <p:ph type="title"/>
          </p:nvPr>
        </p:nvSpPr>
        <p:spPr>
          <a:xfrm>
            <a:off x="914400" y="1101212"/>
            <a:ext cx="5181600" cy="1482331"/>
          </a:xfrm>
        </p:spPr>
        <p:txBody>
          <a:bodyPr vert="horz" lIns="91440" tIns="45720" rIns="91440" bIns="45720" rtlCol="0" anchor="b">
            <a:normAutofit fontScale="90000"/>
          </a:bodyPr>
          <a:lstStyle/>
          <a:p>
            <a:endParaRPr lang="en-US" sz="1500" dirty="0"/>
          </a:p>
          <a:p>
            <a:endParaRPr lang="en-US" sz="1500" dirty="0"/>
          </a:p>
          <a:p>
            <a:r>
              <a:rPr lang="en-US" sz="1500" dirty="0"/>
              <a:t>•Kaggle ID: </a:t>
            </a:r>
            <a:r>
              <a:rPr lang="en-US" sz="1500" dirty="0">
                <a:hlinkClick r:id="rId3"/>
              </a:rPr>
              <a:t>https://www.kaggle.com/rohanvitrouthu</a:t>
            </a:r>
            <a:endParaRPr lang="en-US" sz="1500" dirty="0"/>
          </a:p>
          <a:p>
            <a:endParaRPr lang="en-US" sz="1500" dirty="0"/>
          </a:p>
          <a:p>
            <a:endParaRPr lang="en-US" sz="1500" dirty="0"/>
          </a:p>
          <a:p>
            <a:r>
              <a:rPr lang="en-US" sz="1500" dirty="0"/>
              <a:t>•GitHub Repo: </a:t>
            </a:r>
            <a:r>
              <a:rPr lang="en-US" sz="1500" dirty="0">
                <a:hlinkClick r:id="rId4"/>
              </a:rPr>
              <a:t>https://github.com/rohanvitrouthu/sectoralstockanalysis</a:t>
            </a:r>
            <a:endParaRPr lang="en-US" sz="1500" dirty="0"/>
          </a:p>
        </p:txBody>
      </p:sp>
      <p:pic>
        <p:nvPicPr>
          <p:cNvPr id="7" name="Picture 6" descr="A screenshot of a computer&#10;&#10;Description automatically generated">
            <a:extLst>
              <a:ext uri="{FF2B5EF4-FFF2-40B4-BE49-F238E27FC236}">
                <a16:creationId xmlns:a16="http://schemas.microsoft.com/office/drawing/2014/main" id="{BCA44D4D-EF09-F35D-27BF-5E9726A0E4AD}"/>
              </a:ext>
            </a:extLst>
          </p:cNvPr>
          <p:cNvPicPr>
            <a:picLocks noChangeAspect="1"/>
          </p:cNvPicPr>
          <p:nvPr/>
        </p:nvPicPr>
        <p:blipFill rotWithShape="1">
          <a:blip r:embed="rId5"/>
          <a:srcRect l="14301" r="2" b="2"/>
          <a:stretch/>
        </p:blipFill>
        <p:spPr>
          <a:xfrm>
            <a:off x="695195" y="2720534"/>
            <a:ext cx="6258076" cy="3830486"/>
          </a:xfrm>
          <a:prstGeom prst="rect">
            <a:avLst/>
          </a:prstGeom>
          <a:noFill/>
        </p:spPr>
      </p:pic>
      <p:sp>
        <p:nvSpPr>
          <p:cNvPr id="9" name="Slide Number Placeholder 3">
            <a:extLst>
              <a:ext uri="{FF2B5EF4-FFF2-40B4-BE49-F238E27FC236}">
                <a16:creationId xmlns:a16="http://schemas.microsoft.com/office/drawing/2014/main" id="{B722AA8A-D3AC-738D-9AD9-090ABDCF7A72}"/>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2</a:t>
            </a:fld>
            <a:endParaRPr lang="en-US"/>
          </a:p>
        </p:txBody>
      </p:sp>
      <p:sp>
        <p:nvSpPr>
          <p:cNvPr id="2" name="Slide Number Placeholder 1" hidden="1">
            <a:extLst>
              <a:ext uri="{FF2B5EF4-FFF2-40B4-BE49-F238E27FC236}">
                <a16:creationId xmlns:a16="http://schemas.microsoft.com/office/drawing/2014/main" id="{00255621-1D81-03E6-507B-CB20E070356A}"/>
              </a:ext>
            </a:extLst>
          </p:cNvPr>
          <p:cNvSpPr>
            <a:spLocks noGrp="1"/>
          </p:cNvSpPr>
          <p:nvPr>
            <p:ph type="sldNum" sz="quarter" idx="4294967295"/>
          </p:nvPr>
        </p:nvSpPr>
        <p:spPr>
          <a:xfrm>
            <a:off x="914400" y="6246254"/>
            <a:ext cx="631065" cy="296214"/>
          </a:xfrm>
        </p:spPr>
        <p:txBody>
          <a:bodyPr/>
          <a:lstStyle/>
          <a:p>
            <a:pPr>
              <a:spcAft>
                <a:spcPts val="600"/>
              </a:spcAft>
            </a:pPr>
            <a:fld id="{B5CEABB6-07DC-46E8-9B57-56EC44A396E5}" type="slidenum">
              <a:rPr lang="en-US" smtClean="0"/>
              <a:pPr>
                <a:spcAft>
                  <a:spcPts val="600"/>
                </a:spcAft>
              </a:pPr>
              <a:t>2</a:t>
            </a:fld>
            <a:endParaRPr lang="en-US"/>
          </a:p>
        </p:txBody>
      </p:sp>
      <p:sp>
        <p:nvSpPr>
          <p:cNvPr id="3" name="TextBox 2">
            <a:extLst>
              <a:ext uri="{FF2B5EF4-FFF2-40B4-BE49-F238E27FC236}">
                <a16:creationId xmlns:a16="http://schemas.microsoft.com/office/drawing/2014/main" id="{84933235-4D33-8C27-1F97-75F65BF23807}"/>
              </a:ext>
            </a:extLst>
          </p:cNvPr>
          <p:cNvSpPr txBox="1"/>
          <p:nvPr/>
        </p:nvSpPr>
        <p:spPr>
          <a:xfrm>
            <a:off x="2536723" y="412955"/>
            <a:ext cx="5850193" cy="523220"/>
          </a:xfrm>
          <a:prstGeom prst="rect">
            <a:avLst/>
          </a:prstGeom>
          <a:noFill/>
        </p:spPr>
        <p:txBody>
          <a:bodyPr wrap="square" rtlCol="0">
            <a:spAutoFit/>
          </a:bodyPr>
          <a:lstStyle/>
          <a:p>
            <a:pPr algn="ctr"/>
            <a:r>
              <a:rPr lang="en-US" sz="2800" b="1" dirty="0">
                <a:latin typeface="+mj-lt"/>
              </a:rPr>
              <a:t>DATA SET AND GITHUB REPOSITORY</a:t>
            </a:r>
            <a:endParaRPr lang="en-IN" sz="2800" b="1" dirty="0">
              <a:latin typeface="+mj-lt"/>
            </a:endParaRPr>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228165" y="2591846"/>
            <a:ext cx="5058336" cy="1295731"/>
          </a:xfrm>
        </p:spPr>
        <p:txBody>
          <a:bodyPr>
            <a:normAutofit fontScale="90000"/>
          </a:bodyPr>
          <a:lstStyle/>
          <a:p>
            <a:pPr algn="ctr"/>
            <a:r>
              <a:rPr lang="en-US" dirty="0"/>
              <a:t> project overview</a:t>
            </a:r>
          </a:p>
        </p:txBody>
      </p:sp>
      <p:pic>
        <p:nvPicPr>
          <p:cNvPr id="14" name="Picture Placeholder 13" descr="A person looking at a piece of paper">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t="119" b="119"/>
          <a:stretch/>
        </p:blipFill>
        <p:spPr>
          <a:xfrm>
            <a:off x="6085840" y="-10159"/>
            <a:ext cx="6116320" cy="6868160"/>
          </a:xfrm>
        </p:spPr>
      </p:pic>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4</a:t>
            </a:fld>
            <a:endParaRPr lang="en-US" dirty="0"/>
          </a:p>
        </p:txBody>
      </p:sp>
      <p:sp>
        <p:nvSpPr>
          <p:cNvPr id="7" name="Content Placeholder 6">
            <a:extLst>
              <a:ext uri="{FF2B5EF4-FFF2-40B4-BE49-F238E27FC236}">
                <a16:creationId xmlns:a16="http://schemas.microsoft.com/office/drawing/2014/main" id="{2D107E85-9143-9E58-577F-5C37A217F1F7}"/>
              </a:ext>
            </a:extLst>
          </p:cNvPr>
          <p:cNvSpPr>
            <a:spLocks noGrp="1"/>
          </p:cNvSpPr>
          <p:nvPr>
            <p:ph sz="quarter" idx="10"/>
          </p:nvPr>
        </p:nvSpPr>
        <p:spPr>
          <a:xfrm>
            <a:off x="914399" y="1337187"/>
            <a:ext cx="10741326" cy="4432243"/>
          </a:xfrm>
        </p:spPr>
        <p:txBody>
          <a:bodyPr/>
          <a:lstStyle/>
          <a:p>
            <a:r>
              <a:rPr lang="en-US" b="1" dirty="0"/>
              <a:t>Objective</a:t>
            </a:r>
            <a:r>
              <a:rPr lang="en-US" dirty="0"/>
              <a:t>: To conduct a comprehensive sector-wise analysis of the NIFTY50 index, leveraging historical data to forecast future trends and performance across key sectors including Financial Services, IT, FMCG, Energy, and Healthcare.</a:t>
            </a:r>
          </a:p>
          <a:p>
            <a:r>
              <a:rPr lang="en-US" b="1" dirty="0"/>
              <a:t>Methodology</a:t>
            </a:r>
            <a:r>
              <a:rPr lang="en-US" dirty="0"/>
              <a:t>: Utilizes advanced statistical models such as RNN and machine learning techniques (LSTM) for accurate forecasting and volatility analysis of sectoral indices.</a:t>
            </a:r>
          </a:p>
          <a:p>
            <a:r>
              <a:rPr lang="en-US" b="1" dirty="0"/>
              <a:t>Data Sources</a:t>
            </a:r>
            <a:r>
              <a:rPr lang="en-US" dirty="0"/>
              <a:t>: Historical stock data from NSE India, supplemented with sectoral reports and economic surveys to provide a macroeconomic perspective.</a:t>
            </a:r>
          </a:p>
          <a:p>
            <a:r>
              <a:rPr lang="en-US" b="1" dirty="0">
                <a:highlight>
                  <a:srgbClr val="E9E6DF"/>
                </a:highlight>
              </a:rPr>
              <a:t>Analytical Tools</a:t>
            </a:r>
            <a:r>
              <a:rPr lang="en-US" b="1" dirty="0"/>
              <a:t>: </a:t>
            </a:r>
            <a:r>
              <a:rPr lang="en-US" dirty="0">
                <a:highlight>
                  <a:srgbClr val="E9E6DF"/>
                </a:highlight>
              </a:rPr>
              <a:t>Application of technical analysis tools (SMA, RSI) for trend identification and predictive modeling to derive actionable insights.</a:t>
            </a:r>
          </a:p>
          <a:p>
            <a:r>
              <a:rPr lang="en-US" b="1" dirty="0"/>
              <a:t>Impact</a:t>
            </a:r>
            <a:r>
              <a:rPr lang="en-US" dirty="0"/>
              <a:t>: Aims to offer investors and policymakers data-driven insights for informed decision-making, contributing to more robust investment strategies and economic planning.</a:t>
            </a:r>
          </a:p>
        </p:txBody>
      </p:sp>
    </p:spTree>
    <p:extLst>
      <p:ext uri="{BB962C8B-B14F-4D97-AF65-F5344CB8AC3E}">
        <p14:creationId xmlns:p14="http://schemas.microsoft.com/office/powerpoint/2010/main" val="43040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481590" y="315532"/>
            <a:ext cx="10439401" cy="903236"/>
          </a:xfrm>
        </p:spPr>
        <p:txBody>
          <a:bodyPr/>
          <a:lstStyle/>
          <a:p>
            <a:pPr algn="ctr"/>
            <a:r>
              <a:rPr lang="en-US" dirty="0"/>
              <a:t>Automobile sector exploratory data analysis</a:t>
            </a:r>
          </a:p>
        </p:txBody>
      </p:sp>
      <p:pic>
        <p:nvPicPr>
          <p:cNvPr id="7" name="Content Placeholder 6" descr="A graph showing the growth of a stock market&#10;&#10;Description automatically generated">
            <a:extLst>
              <a:ext uri="{FF2B5EF4-FFF2-40B4-BE49-F238E27FC236}">
                <a16:creationId xmlns:a16="http://schemas.microsoft.com/office/drawing/2014/main" id="{6FCB3E9F-7745-DABC-8852-B19E344A888F}"/>
              </a:ext>
            </a:extLst>
          </p:cNvPr>
          <p:cNvPicPr>
            <a:picLocks noGrp="1" noChangeAspect="1"/>
          </p:cNvPicPr>
          <p:nvPr>
            <p:ph sz="quarter" idx="11"/>
          </p:nvPr>
        </p:nvPicPr>
        <p:blipFill>
          <a:blip r:embed="rId3"/>
          <a:stretch>
            <a:fillRect/>
          </a:stretch>
        </p:blipFill>
        <p:spPr>
          <a:xfrm>
            <a:off x="6490711" y="3875820"/>
            <a:ext cx="5299688" cy="2847536"/>
          </a:xfrm>
        </p:spPr>
      </p:pic>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pic>
        <p:nvPicPr>
          <p:cNvPr id="9" name="Picture 8" descr="A graph of a short line&#10;&#10;Description automatically generated with medium confidence">
            <a:extLst>
              <a:ext uri="{FF2B5EF4-FFF2-40B4-BE49-F238E27FC236}">
                <a16:creationId xmlns:a16="http://schemas.microsoft.com/office/drawing/2014/main" id="{CB9F592C-42F2-C979-C902-EE642D8C4048}"/>
              </a:ext>
            </a:extLst>
          </p:cNvPr>
          <p:cNvPicPr>
            <a:picLocks noChangeAspect="1"/>
          </p:cNvPicPr>
          <p:nvPr/>
        </p:nvPicPr>
        <p:blipFill>
          <a:blip r:embed="rId4"/>
          <a:stretch>
            <a:fillRect/>
          </a:stretch>
        </p:blipFill>
        <p:spPr>
          <a:xfrm>
            <a:off x="106923" y="3875820"/>
            <a:ext cx="5594368" cy="2960029"/>
          </a:xfrm>
          <a:prstGeom prst="rect">
            <a:avLst/>
          </a:prstGeom>
        </p:spPr>
      </p:pic>
      <p:sp>
        <p:nvSpPr>
          <p:cNvPr id="10" name="TextBox 9">
            <a:extLst>
              <a:ext uri="{FF2B5EF4-FFF2-40B4-BE49-F238E27FC236}">
                <a16:creationId xmlns:a16="http://schemas.microsoft.com/office/drawing/2014/main" id="{F37F4580-B805-F111-6B79-F736EBB12FD1}"/>
              </a:ext>
            </a:extLst>
          </p:cNvPr>
          <p:cNvSpPr txBox="1"/>
          <p:nvPr/>
        </p:nvSpPr>
        <p:spPr>
          <a:xfrm>
            <a:off x="481590" y="1218768"/>
            <a:ext cx="4837662" cy="2585323"/>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Seasonal decomposition helps unveil the underlying patterns in the data.</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Stock market data is historical data and there are plenty of repeating patterns over time.</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It also helps in identifying anomalies and outliers.</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pPr algn="l" rtl="0" fontAlgn="base"/>
            <a:endParaRPr lang="en-US"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8A897CDB-3DA8-2893-947F-D637A9F0721B}"/>
              </a:ext>
            </a:extLst>
          </p:cNvPr>
          <p:cNvSpPr txBox="1"/>
          <p:nvPr/>
        </p:nvSpPr>
        <p:spPr>
          <a:xfrm>
            <a:off x="6803923" y="1347019"/>
            <a:ext cx="4463845" cy="2308324"/>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Due to the large amount of data, the plots for stock market data can be difficult to understand.</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Moving averages simplify this by smoothing the plot to a flowing line for identifying both short-term and long-term trends.</a:t>
            </a:r>
            <a:endParaRPr lang="en-US"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en-IN" dirty="0">
              <a:highlight>
                <a:srgbClr val="FFFF00"/>
              </a:highlight>
            </a:endParaRPr>
          </a:p>
        </p:txBody>
      </p:sp>
    </p:spTree>
    <p:extLst>
      <p:ext uri="{BB962C8B-B14F-4D97-AF65-F5344CB8AC3E}">
        <p14:creationId xmlns:p14="http://schemas.microsoft.com/office/powerpoint/2010/main" val="56969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5C39-1EB3-D429-0F2F-6C964A7B8311}"/>
              </a:ext>
            </a:extLst>
          </p:cNvPr>
          <p:cNvSpPr>
            <a:spLocks noGrp="1"/>
          </p:cNvSpPr>
          <p:nvPr>
            <p:ph type="title"/>
          </p:nvPr>
        </p:nvSpPr>
        <p:spPr>
          <a:xfrm>
            <a:off x="462114" y="332386"/>
            <a:ext cx="10439401" cy="723445"/>
          </a:xfrm>
        </p:spPr>
        <p:txBody>
          <a:bodyPr/>
          <a:lstStyle/>
          <a:p>
            <a:r>
              <a:rPr lang="en-US" dirty="0"/>
              <a:t>Automobile sector exploratory data analysis</a:t>
            </a:r>
            <a:endParaRPr lang="en-IN" dirty="0"/>
          </a:p>
        </p:txBody>
      </p:sp>
      <p:pic>
        <p:nvPicPr>
          <p:cNvPr id="7" name="Content Placeholder 6" descr="A graph of stock prices&#10;&#10;Description automatically generated with medium confidence">
            <a:extLst>
              <a:ext uri="{FF2B5EF4-FFF2-40B4-BE49-F238E27FC236}">
                <a16:creationId xmlns:a16="http://schemas.microsoft.com/office/drawing/2014/main" id="{B7DED65B-9C22-F988-0D03-0536911BC453}"/>
              </a:ext>
            </a:extLst>
          </p:cNvPr>
          <p:cNvPicPr>
            <a:picLocks noGrp="1" noChangeAspect="1"/>
          </p:cNvPicPr>
          <p:nvPr>
            <p:ph sz="quarter" idx="10"/>
          </p:nvPr>
        </p:nvPicPr>
        <p:blipFill>
          <a:blip r:embed="rId2"/>
          <a:stretch>
            <a:fillRect/>
          </a:stretch>
        </p:blipFill>
        <p:spPr>
          <a:xfrm>
            <a:off x="-1" y="3805085"/>
            <a:ext cx="6096001" cy="3052916"/>
          </a:xfrm>
        </p:spPr>
      </p:pic>
      <p:pic>
        <p:nvPicPr>
          <p:cNvPr id="9" name="Content Placeholder 8" descr="A graph with blue lines&#10;&#10;Description automatically generated">
            <a:extLst>
              <a:ext uri="{FF2B5EF4-FFF2-40B4-BE49-F238E27FC236}">
                <a16:creationId xmlns:a16="http://schemas.microsoft.com/office/drawing/2014/main" id="{E4024C9D-4453-5F7E-AE31-EFD7739757F1}"/>
              </a:ext>
            </a:extLst>
          </p:cNvPr>
          <p:cNvPicPr>
            <a:picLocks noGrp="1" noChangeAspect="1"/>
          </p:cNvPicPr>
          <p:nvPr>
            <p:ph sz="quarter" idx="11"/>
          </p:nvPr>
        </p:nvPicPr>
        <p:blipFill>
          <a:blip r:embed="rId3"/>
          <a:stretch>
            <a:fillRect/>
          </a:stretch>
        </p:blipFill>
        <p:spPr>
          <a:xfrm>
            <a:off x="6204155" y="3927140"/>
            <a:ext cx="5887067" cy="2808806"/>
          </a:xfrm>
        </p:spPr>
      </p:pic>
      <p:sp>
        <p:nvSpPr>
          <p:cNvPr id="5" name="Slide Number Placeholder 4">
            <a:extLst>
              <a:ext uri="{FF2B5EF4-FFF2-40B4-BE49-F238E27FC236}">
                <a16:creationId xmlns:a16="http://schemas.microsoft.com/office/drawing/2014/main" id="{618CB584-4801-3636-3C32-B53843EAD656}"/>
              </a:ext>
            </a:extLst>
          </p:cNvPr>
          <p:cNvSpPr>
            <a:spLocks noGrp="1"/>
          </p:cNvSpPr>
          <p:nvPr>
            <p:ph type="sldNum" sz="quarter" idx="4"/>
          </p:nvPr>
        </p:nvSpPr>
        <p:spPr/>
        <p:txBody>
          <a:bodyPr/>
          <a:lstStyle/>
          <a:p>
            <a:fld id="{B5CEABB6-07DC-46E8-9B57-56EC44A396E5}" type="slidenum">
              <a:rPr lang="en-US" smtClean="0"/>
              <a:pPr/>
              <a:t>6</a:t>
            </a:fld>
            <a:endParaRPr lang="en-US" dirty="0"/>
          </a:p>
        </p:txBody>
      </p:sp>
      <p:sp>
        <p:nvSpPr>
          <p:cNvPr id="10" name="TextBox 9">
            <a:extLst>
              <a:ext uri="{FF2B5EF4-FFF2-40B4-BE49-F238E27FC236}">
                <a16:creationId xmlns:a16="http://schemas.microsoft.com/office/drawing/2014/main" id="{A0A35E25-F9A4-9F90-B01A-A26823B895EA}"/>
              </a:ext>
            </a:extLst>
          </p:cNvPr>
          <p:cNvSpPr txBox="1"/>
          <p:nvPr/>
        </p:nvSpPr>
        <p:spPr>
          <a:xfrm>
            <a:off x="786581" y="1238865"/>
            <a:ext cx="5417574" cy="1754326"/>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We have also plotted the closing prices of all stocks over time to study their generic trend.</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This plot also helps us understand the volatility of stocks over time due to varying market conditions.</a:t>
            </a:r>
            <a:endParaRPr lang="en-US" b="0" i="0" dirty="0">
              <a:solidFill>
                <a:srgbClr val="000000"/>
              </a:solidFill>
              <a:effectLst/>
              <a:latin typeface="Arial" panose="020B0604020202020204" pitchFamily="34" charset="0"/>
            </a:endParaRPr>
          </a:p>
          <a:p>
            <a:endParaRPr lang="en-IN" dirty="0">
              <a:highlight>
                <a:srgbClr val="FFFF00"/>
              </a:highlight>
            </a:endParaRPr>
          </a:p>
        </p:txBody>
      </p:sp>
      <p:sp>
        <p:nvSpPr>
          <p:cNvPr id="12" name="TextBox 11">
            <a:extLst>
              <a:ext uri="{FF2B5EF4-FFF2-40B4-BE49-F238E27FC236}">
                <a16:creationId xmlns:a16="http://schemas.microsoft.com/office/drawing/2014/main" id="{76488937-CA16-D4F1-CC64-B67883F424E9}"/>
              </a:ext>
            </a:extLst>
          </p:cNvPr>
          <p:cNvSpPr txBox="1"/>
          <p:nvPr/>
        </p:nvSpPr>
        <p:spPr>
          <a:xfrm rot="10800000" flipH="1" flipV="1">
            <a:off x="6742660" y="1100366"/>
            <a:ext cx="4810056" cy="2031325"/>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To better understand volatility of stocks in a better manner, we plotted the volatility of each stock separately vs time.</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Tenorite" panose="00000500000000000000" pitchFamily="2" charset="0"/>
              </a:rPr>
              <a:t>Volatility is measured as the standard deviation of the stock's daily returns.</a:t>
            </a:r>
            <a:r>
              <a:rPr lang="en-US" sz="1800" b="0" i="0" dirty="0">
                <a:solidFill>
                  <a:srgbClr val="000000"/>
                </a:solidFill>
                <a:effectLst/>
                <a:latin typeface="Tenorite" panose="00000500000000000000" pitchFamily="2" charset="0"/>
              </a:rPr>
              <a:t>​</a:t>
            </a:r>
            <a:endParaRPr lang="en-US" b="0" i="0" dirty="0">
              <a:solidFill>
                <a:srgbClr val="000000"/>
              </a:solidFill>
              <a:effectLst/>
              <a:latin typeface="Arial" panose="020B0604020202020204" pitchFamily="34" charset="0"/>
            </a:endParaRPr>
          </a:p>
          <a:p>
            <a:endParaRPr lang="en-IN" dirty="0">
              <a:highlight>
                <a:srgbClr val="FFFF00"/>
              </a:highlight>
            </a:endParaRPr>
          </a:p>
        </p:txBody>
      </p:sp>
    </p:spTree>
    <p:extLst>
      <p:ext uri="{BB962C8B-B14F-4D97-AF65-F5344CB8AC3E}">
        <p14:creationId xmlns:p14="http://schemas.microsoft.com/office/powerpoint/2010/main" val="648152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228165" y="2591846"/>
            <a:ext cx="5058336" cy="1295731"/>
          </a:xfrm>
        </p:spPr>
        <p:txBody>
          <a:bodyPr>
            <a:normAutofit fontScale="90000"/>
          </a:bodyPr>
          <a:lstStyle/>
          <a:p>
            <a:pPr algn="ctr"/>
            <a:r>
              <a:rPr lang="en-US" dirty="0"/>
              <a:t> time series analysis</a:t>
            </a:r>
          </a:p>
        </p:txBody>
      </p:sp>
      <p:pic>
        <p:nvPicPr>
          <p:cNvPr id="14" name="Picture Placeholder 13" descr="A person looking at a piece of paper">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t="119" b="119"/>
          <a:stretch/>
        </p:blipFill>
        <p:spPr>
          <a:xfrm>
            <a:off x="6085840" y="-10159"/>
            <a:ext cx="6116320" cy="6868160"/>
          </a:xfrm>
        </p:spPr>
      </p:pic>
    </p:spTree>
    <p:extLst>
      <p:ext uri="{BB962C8B-B14F-4D97-AF65-F5344CB8AC3E}">
        <p14:creationId xmlns:p14="http://schemas.microsoft.com/office/powerpoint/2010/main" val="114730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23545" y="584478"/>
            <a:ext cx="10354052" cy="811704"/>
          </a:xfrm>
        </p:spPr>
        <p:txBody>
          <a:bodyPr/>
          <a:lstStyle/>
          <a:p>
            <a:r>
              <a:rPr lang="en-US" dirty="0"/>
              <a:t>Time Series analysis and forecasting</a:t>
            </a:r>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
        <p:nvSpPr>
          <p:cNvPr id="6" name="Table Placeholder 5">
            <a:extLst>
              <a:ext uri="{FF2B5EF4-FFF2-40B4-BE49-F238E27FC236}">
                <a16:creationId xmlns:a16="http://schemas.microsoft.com/office/drawing/2014/main" id="{DBEC60C0-AC54-E1C9-A0C2-7C42933203C3}"/>
              </a:ext>
            </a:extLst>
          </p:cNvPr>
          <p:cNvSpPr>
            <a:spLocks noGrp="1"/>
          </p:cNvSpPr>
          <p:nvPr>
            <p:ph type="tbl" sz="quarter" idx="10"/>
          </p:nvPr>
        </p:nvSpPr>
        <p:spPr>
          <a:xfrm>
            <a:off x="923545" y="1651819"/>
            <a:ext cx="10354052" cy="4289876"/>
          </a:xfrm>
        </p:spPr>
        <p:txBody>
          <a:bodyPr>
            <a:normAutofit fontScale="92500"/>
          </a:bodyPr>
          <a:lstStyle/>
          <a:p>
            <a:r>
              <a:rPr lang="en-US" b="1" dirty="0"/>
              <a:t>Trend Identification: </a:t>
            </a:r>
            <a:r>
              <a:rPr lang="en-US" dirty="0"/>
              <a:t>Utilizing ARIMA, AUTO ARIMA and LSTM to analyze historical data and identify underlying trends within the NIFTY 50 index.</a:t>
            </a:r>
          </a:p>
          <a:p>
            <a:r>
              <a:rPr lang="en-US" b="1" dirty="0"/>
              <a:t>Forecasting Accuracy: </a:t>
            </a:r>
            <a:r>
              <a:rPr lang="en-US" dirty="0"/>
              <a:t>Implementing RNN models to forecast future volatility, with a focus on improving prediction accuracy and understanding market behavior.</a:t>
            </a:r>
          </a:p>
          <a:p>
            <a:r>
              <a:rPr lang="en-US" b="1" dirty="0"/>
              <a:t>Machine Learning Integration: </a:t>
            </a:r>
            <a:r>
              <a:rPr lang="en-US" dirty="0"/>
              <a:t>Applying LSTM and CNN deep learning algorithms to enhance the predictive capability for the NIFTY 50 index's future stock returns.</a:t>
            </a:r>
          </a:p>
          <a:p>
            <a:r>
              <a:rPr lang="en-US" b="1" dirty="0"/>
              <a:t>Volatility Analysis: </a:t>
            </a:r>
            <a:r>
              <a:rPr lang="en-US" dirty="0"/>
              <a:t>Modeling the volatility of the NIFTY 50 using advanced techniques to capture the dynamic nature of the market and inform risk management strategies.</a:t>
            </a:r>
          </a:p>
          <a:p>
            <a:r>
              <a:rPr lang="en-US" b="1" dirty="0"/>
              <a:t>Comprehensive Approach: </a:t>
            </a:r>
            <a:r>
              <a:rPr lang="en-US" dirty="0"/>
              <a:t>Combining various statistical and machine learning methods to provide a robust analysis of the NIFTY 50 time series data, aiding in investment decision-making.</a:t>
            </a:r>
            <a:endParaRPr lang="en-IN" dirty="0"/>
          </a:p>
        </p:txBody>
      </p:sp>
    </p:spTree>
    <p:extLst>
      <p:ext uri="{BB962C8B-B14F-4D97-AF65-F5344CB8AC3E}">
        <p14:creationId xmlns:p14="http://schemas.microsoft.com/office/powerpoint/2010/main" val="232350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446313"/>
            <a:ext cx="10928232" cy="841713"/>
          </a:xfrm>
        </p:spPr>
        <p:txBody>
          <a:bodyPr/>
          <a:lstStyle/>
          <a:p>
            <a:r>
              <a:rPr lang="en-US" dirty="0"/>
              <a:t>Forecasting using </a:t>
            </a:r>
            <a:r>
              <a:rPr lang="en-US" dirty="0" err="1"/>
              <a:t>arima</a:t>
            </a:r>
            <a:r>
              <a:rPr lang="en-US" dirty="0"/>
              <a:t>/ auto </a:t>
            </a:r>
            <a:r>
              <a:rPr lang="en-US" dirty="0" err="1"/>
              <a:t>arima</a:t>
            </a:r>
            <a:endParaRPr lang="en-US" dirty="0"/>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914399" y="1288025"/>
            <a:ext cx="10930217" cy="5123661"/>
          </a:xfrm>
        </p:spPr>
        <p:txBody>
          <a:bodyPr vert="horz" lIns="91440" tIns="45720" rIns="91440" bIns="45720" rtlCol="0" anchor="t">
            <a:normAutofit/>
          </a:bodyPr>
          <a:lstStyle/>
          <a:p>
            <a:r>
              <a:rPr lang="en-US" dirty="0"/>
              <a:t>ARIMA (Autoregressive Integrated Moving Average) is a forecasting algorithm that captures the aspects of a time series such as autoregression, differencing, and moving average. Auto ARIMA automates the process of model selection to identify the most optimal ARIMA model.</a:t>
            </a:r>
          </a:p>
          <a:p>
            <a:r>
              <a:rPr lang="en-US" b="1" dirty="0"/>
              <a:t>Data Preparation: </a:t>
            </a:r>
            <a:r>
              <a:rPr lang="en-US" dirty="0"/>
              <a:t>The dataset is filtered to focus on the Volume Weighted Average Price (VWAP) and Closing price of TATAMOTORS stock. The data is then split into training and testing sets to evaluate the model's performance.</a:t>
            </a:r>
          </a:p>
          <a:p>
            <a:r>
              <a:rPr lang="en-US" b="1" dirty="0"/>
              <a:t>Model Implementation: </a:t>
            </a:r>
            <a:r>
              <a:rPr lang="en-US" dirty="0"/>
              <a:t>The ARIMA model is implemented using the </a:t>
            </a:r>
            <a:r>
              <a:rPr lang="en-US" dirty="0" err="1"/>
              <a:t>statsmodels</a:t>
            </a:r>
            <a:r>
              <a:rPr lang="en-US" dirty="0"/>
              <a:t> library in Python, with parameters (p, d, q) selected based on the dataset. The model is trained on the historical close price data.</a:t>
            </a:r>
          </a:p>
          <a:p>
            <a:r>
              <a:rPr lang="en-US" b="1" dirty="0"/>
              <a:t>Model Performance and Results: </a:t>
            </a:r>
            <a:r>
              <a:rPr lang="en-US" dirty="0"/>
              <a:t>The model's forecasting ability is assessed by comparing its predictions to the actual stock prices. The performance metrics, such as error rates, are used to determine the accuracy of the model.</a:t>
            </a:r>
          </a:p>
        </p:txBody>
      </p:sp>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51744706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2.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434</TotalTime>
  <Words>1133</Words>
  <Application>Microsoft Office PowerPoint</Application>
  <PresentationFormat>Widescreen</PresentationFormat>
  <Paragraphs>91</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Tenorite</vt:lpstr>
      <vt:lpstr>Custom</vt:lpstr>
      <vt:lpstr>Sector-wise Analysis and Forecasting of NIFTY50  </vt:lpstr>
      <vt:lpstr>  •Kaggle ID: https://www.kaggle.com/rohanvitrouthu   •GitHub Repo: https://github.com/rohanvitrouthu/sectoralstockanalysis</vt:lpstr>
      <vt:lpstr> project overview</vt:lpstr>
      <vt:lpstr>PowerPoint Presentation</vt:lpstr>
      <vt:lpstr>Automobile sector exploratory data analysis</vt:lpstr>
      <vt:lpstr>Automobile sector exploratory data analysis</vt:lpstr>
      <vt:lpstr> time series analysis</vt:lpstr>
      <vt:lpstr>Time Series analysis and forecasting</vt:lpstr>
      <vt:lpstr>Forecasting using arima/ auto arima</vt:lpstr>
      <vt:lpstr>Forecasting using arima / auto arima </vt:lpstr>
      <vt:lpstr>Forecasting Using lstm </vt:lpstr>
      <vt:lpstr>Using lstm model to forecast 'TELCO' and tata motors stock 'close' price</vt:lpstr>
      <vt:lpstr>Rmse &amp; nrmse values of the stocks </vt:lpstr>
      <vt:lpstr>Forecasting using rnn( Recurrent neural networks)</vt:lpstr>
      <vt:lpstr>Forecasting using rnn model for ‘tata motors’ and ‘bajaj auto’ stocks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Sai Baba Bheemishetty</cp:lastModifiedBy>
  <cp:revision>214</cp:revision>
  <dcterms:created xsi:type="dcterms:W3CDTF">2024-04-16T20:49:15Z</dcterms:created>
  <dcterms:modified xsi:type="dcterms:W3CDTF">2024-04-18T22:15:33Z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